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2"/>
  </p:notesMasterIdLst>
  <p:sldIdLst>
    <p:sldId id="256" r:id="rId2"/>
    <p:sldId id="276" r:id="rId3"/>
    <p:sldId id="273" r:id="rId4"/>
    <p:sldId id="274" r:id="rId5"/>
    <p:sldId id="277" r:id="rId6"/>
    <p:sldId id="287" r:id="rId7"/>
    <p:sldId id="275" r:id="rId8"/>
    <p:sldId id="278" r:id="rId9"/>
    <p:sldId id="282" r:id="rId10"/>
    <p:sldId id="290" r:id="rId11"/>
    <p:sldId id="289" r:id="rId12"/>
    <p:sldId id="279" r:id="rId13"/>
    <p:sldId id="283" r:id="rId14"/>
    <p:sldId id="285" r:id="rId15"/>
    <p:sldId id="280" r:id="rId16"/>
    <p:sldId id="286" r:id="rId17"/>
    <p:sldId id="288" r:id="rId18"/>
    <p:sldId id="269" r:id="rId19"/>
    <p:sldId id="265" r:id="rId20"/>
    <p:sldId id="257" r:id="rId21"/>
    <p:sldId id="261" r:id="rId22"/>
    <p:sldId id="271" r:id="rId23"/>
    <p:sldId id="262" r:id="rId24"/>
    <p:sldId id="272" r:id="rId25"/>
    <p:sldId id="263" r:id="rId26"/>
    <p:sldId id="260" r:id="rId27"/>
    <p:sldId id="266" r:id="rId28"/>
    <p:sldId id="267" r:id="rId29"/>
    <p:sldId id="259" r:id="rId30"/>
    <p:sldId id="268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993300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384F19-AC33-41DA-8EB2-702727D80D30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FFEBDAF-84A6-4886-936E-87D2376D7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E756A9-034B-4FFC-A395-D6C9FF1156B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A2620D-EAFF-41C5-89A2-C7125AA6080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58D495-DE42-415D-9D2B-94E8523E633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2F7465-9D8B-4A14-AB6F-D1B2EF31597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4B5238-6832-4E3D-AEF1-D80BB5A61A4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FEBDAF-84A6-4886-936E-87D2376D7E05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73F8E-463C-4BF1-84EA-42F8089C9C51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CDC29-FA89-46AD-AA7B-53A6050B7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FDA24-C9EF-4C12-ABC4-87BF68EC9E8F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E81A4-E477-4779-8D48-25BF6EE4ED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6D5F0-5B22-4CB2-82C5-ED673690C1A7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2CB2E-6286-4142-9909-66F2F7FBA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42031-63C2-4843-8FF7-F95E92AFDB20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E0D83-75EF-4FB3-8BE4-1D2EB9B805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9383A-7BCB-45D0-80A7-FDBEC1F73801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86905-861C-4C86-8116-6C657E43B3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99A2D-E246-4970-918A-FF70BD3ECB09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8FB0B-CA20-4AB1-8E2A-ACCA810DB4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E0450-30D9-4F3D-BBBE-23CE3DE3E47B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43833-E943-4723-BAB6-6617E51C45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613DD-3144-405C-8711-0F765CF5AFD7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6BE05-CF18-46EC-9894-7905DEC1DD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13F69-3FF0-4C5C-96B0-DA8279558CFC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7D8AD-6B37-4D7C-9361-AFEF91467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07994-6864-4324-8F8A-EB4977D38E53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59E81-D2D5-49F3-B574-B960F1708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BE2BF-C99D-4E22-86C8-5F1BDEE453BF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C12BF-740E-4660-80D8-670A7DB33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7D2D4AC-3E65-4C0E-869B-3AB7B6E2F544}" type="datetimeFigureOut">
              <a:rPr lang="en-US"/>
              <a:pPr>
                <a:defRPr/>
              </a:pPr>
              <a:t>9/28/2010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404F6E21-2D63-410E-B372-D0210D48F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9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ransition spd="slow">
    <p:newsflash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1" fontAlgn="base" hangingPunct="1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itle 1"/>
          <p:cNvSpPr>
            <a:spLocks noGrp="1"/>
          </p:cNvSpPr>
          <p:nvPr>
            <p:ph type="ctrTitle"/>
          </p:nvPr>
        </p:nvSpPr>
        <p:spPr>
          <a:xfrm>
            <a:off x="381000" y="914400"/>
            <a:ext cx="8458200" cy="14509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Grand Lake Brewing Company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609600" y="2362200"/>
            <a:ext cx="8153400" cy="10668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A50021"/>
                </a:solidFill>
              </a:rPr>
              <a:t>Highest Packaging Microbrewery in the World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2895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SzPct val="135000"/>
            </a:pPr>
            <a:r>
              <a:rPr lang="en-US" b="1" dirty="0" smtClean="0"/>
              <a:t>Karen Wood, Co-Owner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971800" y="3733800"/>
            <a:ext cx="3276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Book Antiqua" pitchFamily="18" charset="0"/>
              </a:rPr>
              <a:t>MBAA-RMD </a:t>
            </a:r>
          </a:p>
          <a:p>
            <a:pPr algn="ctr"/>
            <a:r>
              <a:rPr lang="en-US" sz="2400" dirty="0" smtClean="0">
                <a:latin typeface="Book Antiqua" pitchFamily="18" charset="0"/>
              </a:rPr>
              <a:t>Out-of-Towner Meeting</a:t>
            </a:r>
          </a:p>
          <a:p>
            <a:pPr algn="ctr"/>
            <a:r>
              <a:rPr lang="en-US" sz="2400" dirty="0" smtClean="0">
                <a:latin typeface="Book Antiqua" pitchFamily="18" charset="0"/>
              </a:rPr>
              <a:t>Grand Lake, Colorado</a:t>
            </a:r>
          </a:p>
          <a:p>
            <a:pPr algn="ctr"/>
            <a:r>
              <a:rPr lang="en-US" sz="2400" dirty="0" smtClean="0">
                <a:latin typeface="Book Antiqua" pitchFamily="18" charset="0"/>
              </a:rPr>
              <a:t>September 25, 2010</a:t>
            </a:r>
          </a:p>
          <a:p>
            <a:pPr algn="ctr"/>
            <a:endParaRPr lang="en-US" sz="2400" dirty="0" smtClean="0">
              <a:latin typeface="Book Antiqua" pitchFamily="18" charset="0"/>
            </a:endParaRPr>
          </a:p>
          <a:p>
            <a:pPr algn="ctr"/>
            <a:endParaRPr lang="en-US" sz="2400" dirty="0" smtClean="0">
              <a:latin typeface="Book Antiqua" pitchFamily="18" charset="0"/>
            </a:endParaRPr>
          </a:p>
        </p:txBody>
      </p:sp>
    </p:spTree>
  </p:cSld>
  <p:clrMapOvr>
    <a:masterClrMapping/>
  </p:clrMapOvr>
  <p:transition spd="slow" advClick="0" advTm="5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GLB\baldy2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304800" y="0"/>
            <a:ext cx="9448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762000" y="6096000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latin typeface="Bradley Hand ITC" pitchFamily="66" charset="0"/>
              </a:rPr>
              <a:t>“If It Was Easy To Make, It Would Be Wine”</a:t>
            </a:r>
          </a:p>
        </p:txBody>
      </p:sp>
      <p:sp>
        <p:nvSpPr>
          <p:cNvPr id="4100" name="TextBox 3"/>
          <p:cNvSpPr txBox="1">
            <a:spLocks noChangeArrowheads="1"/>
          </p:cNvSpPr>
          <p:nvPr/>
        </p:nvSpPr>
        <p:spPr bwMode="auto">
          <a:xfrm>
            <a:off x="5867400" y="6477000"/>
            <a:ext cx="914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Eric Kohl</a:t>
            </a:r>
          </a:p>
        </p:txBody>
      </p:sp>
    </p:spTree>
  </p:cSld>
  <p:clrMapOvr>
    <a:masterClrMapping/>
  </p:clrMapOvr>
  <p:transition spd="slow" advClick="0" advTm="5000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Our First </a:t>
            </a:r>
            <a:r>
              <a:rPr lang="en-US" dirty="0" err="1" smtClean="0"/>
              <a:t>Brewhouse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2002</a:t>
            </a:r>
            <a:endParaRPr lang="en-US" dirty="0"/>
          </a:p>
        </p:txBody>
      </p:sp>
      <p:pic>
        <p:nvPicPr>
          <p:cNvPr id="5123" name="Picture 2" descr="Z:\Grnd Lake Brewing\Brewhouse\IMG_063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400" y="1066800"/>
            <a:ext cx="3759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3" descr="Z:\Grnd Lake Brewing\Brewhouse\IMG_063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257800" y="11430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4" descr="Z:\Grnd Lake Brewing\Brewhouse\IMG_063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514600" y="3962400"/>
            <a:ext cx="3860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Z:\GLB\brewery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600200"/>
            <a:ext cx="591026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2" descr="Z:\GLB\Brewmaster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986463" y="1600200"/>
            <a:ext cx="315753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304800"/>
            <a:ext cx="8229600" cy="838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First </a:t>
            </a:r>
            <a:r>
              <a:rPr lang="en-US" sz="41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Brewhouse</a:t>
            </a:r>
            <a:r>
              <a:rPr lang="en-US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Location</a:t>
            </a:r>
          </a:p>
        </p:txBody>
      </p:sp>
    </p:spTree>
  </p:cSld>
  <p:clrMapOvr>
    <a:masterClrMapping/>
  </p:clrMapOvr>
  <p:transition spd="slow" advClick="0" advTm="5000">
    <p:push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Grand Lake Parade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172" name="Picture 2" descr="Z:\Grnd Lake Brewing\buffalo parad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1143000"/>
            <a:ext cx="5976938" cy="514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2" descr="Z:\Grnd Lake Brewing\eric chicken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486400" y="1143000"/>
            <a:ext cx="3657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checke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aren\Pictures\super chix.t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676400" y="228600"/>
            <a:ext cx="5638800" cy="457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36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Super Chickens</a:t>
            </a:r>
          </a:p>
        </p:txBody>
      </p:sp>
    </p:spTree>
  </p:cSld>
  <p:clrMapOvr>
    <a:masterClrMapping/>
  </p:clrMapOvr>
  <p:transition spd="slow" advClick="0" advTm="5000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Z:\Grnd Lake Brewing\Grand_Lake web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-114300"/>
            <a:ext cx="92964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09600" y="6096000"/>
            <a:ext cx="5638800" cy="457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28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Eric Kohl, Head Brewer</a:t>
            </a:r>
          </a:p>
        </p:txBody>
      </p:sp>
    </p:spTree>
  </p:cSld>
  <p:clrMapOvr>
    <a:masterClrMapping/>
  </p:clrMapOvr>
  <p:transition spd="slow" advClick="0" advTm="6000"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0244" name="Picture 2" descr="Z:\Grnd Lake Brewing\fall festival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609600" y="-45720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Z:\Grnd Lake Brewing\keg taps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3400" y="77788"/>
            <a:ext cx="8001000" cy="678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circl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Karen\Pictures\summer2010 07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53975" y="0"/>
            <a:ext cx="9197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2286000" y="6172200"/>
            <a:ext cx="472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Tom (Brewer) at Beer Festival</a:t>
            </a:r>
          </a:p>
        </p:txBody>
      </p:sp>
    </p:spTree>
  </p:cSld>
  <p:clrMapOvr>
    <a:masterClrMapping/>
  </p:clrMapOvr>
  <p:transition spd="slow" advClick="0" advTm="5000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Karen\Pictures\summer2010 07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Z:\Grnd Lake Brewing\glb cartoon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372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6000"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Z:\Grnd Lake Brewing\Xmas microbrewer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 descr="Z:\Grnd Lake Brewing\Xmas Microbrewery 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wheel spokes="8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Z:\Grnd Lake Brewing\glb wrap drivers.JPG"/>
          <p:cNvPicPr>
            <a:picLocks noChangeAspect="1" noChangeArrowheads="1"/>
          </p:cNvPicPr>
          <p:nvPr/>
        </p:nvPicPr>
        <p:blipFill>
          <a:blip r:embed="rId3" cstate="email">
            <a:lum contrast="8000"/>
          </a:blip>
          <a:stretch>
            <a:fillRect/>
          </a:stretch>
        </p:blipFill>
        <p:spPr bwMode="auto">
          <a:xfrm>
            <a:off x="-406400" y="-115888"/>
            <a:ext cx="9753600" cy="7315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 advClick="0" advTm="5000">
    <p:blinds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C:\Users\Karen\Pictures\rw w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66800" y="0"/>
            <a:ext cx="7239000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2"/>
          <p:cNvSpPr txBox="1">
            <a:spLocks noChangeArrowheads="1"/>
          </p:cNvSpPr>
          <p:nvPr/>
        </p:nvSpPr>
        <p:spPr bwMode="auto">
          <a:xfrm>
            <a:off x="3962400" y="762000"/>
            <a:ext cx="4191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/>
              <a:t>Richard A. Wood (co-owner)</a:t>
            </a:r>
          </a:p>
        </p:txBody>
      </p:sp>
    </p:spTree>
  </p:cSld>
  <p:clrMapOvr>
    <a:masterClrMapping/>
  </p:clrMapOvr>
  <p:transition spd="slow" advClick="0" advTm="5000">
    <p:newsfla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Karen\Pictures\glb k w 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04800" y="-98425"/>
            <a:ext cx="8610600" cy="695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1828800" y="0"/>
            <a:ext cx="7315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Hunter, Karen (co-owner) and Warren</a:t>
            </a:r>
          </a:p>
        </p:txBody>
      </p:sp>
    </p:spTree>
  </p:cSld>
  <p:clrMapOvr>
    <a:masterClrMapping/>
  </p:clrMapOvr>
  <p:transition spd="slow" advClick="0" advTm="5000">
    <p:newsfla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Our Handcrafted Beers</a:t>
            </a:r>
            <a:endParaRPr lang="en-US" dirty="0"/>
          </a:p>
        </p:txBody>
      </p:sp>
      <p:pic>
        <p:nvPicPr>
          <p:cNvPr id="21507" name="Picture 6" descr="C:\Documents and Settings\Owner\Desktop\GLB Work In Progress\stump six pk.t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24400" y="1524000"/>
            <a:ext cx="19319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7" descr="C:\Documents and Settings\Owner\Desktop\GLB Work In Progress\wb six pk.tif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" y="4038600"/>
            <a:ext cx="2014538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8" descr="C:\Documents and Settings\Owner\Desktop\GLB Work In Progress\sampler six pk.tif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858000" y="4114800"/>
            <a:ext cx="1905000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9" descr="C:\Documents and Settings\Owner\Desktop\GLB Work In Progress\hoppy six pk.tif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90800" y="1524000"/>
            <a:ext cx="19319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0" descr="C:\Documents and Settings\Owner\Desktop\GLB Work In Progress\wc six pk.tif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457200" y="1524000"/>
            <a:ext cx="19319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11" descr="C:\Documents and Settings\Owner\Desktop\GLB Work In Progress\shadow six pk.tif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2667000" y="4114800"/>
            <a:ext cx="193198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3" descr="C:\Documents and Settings\Owner\Desktop\GLB Work In Progress\rmr six pk.tif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858000" y="1524000"/>
            <a:ext cx="18669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4" descr="C:\Documents and Settings\Owner\Desktop\GLB Work In Progress\pb six pack.tif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4800600" y="4114800"/>
            <a:ext cx="1905000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6000">
    <p:newsfla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2010 wc slide.tif"/>
          <p:cNvPicPr>
            <a:picLocks noChangeAspect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0" y="-80963"/>
            <a:ext cx="9144000" cy="693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newsfla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 descr="2010 pump slide.t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newsfla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2010 hoppy slide.t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newsfla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2010 rebel slide.t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139700" y="0"/>
            <a:ext cx="92837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newsfla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2010 stump slide.tif"/>
          <p:cNvPicPr>
            <a:picLocks noChangeAspect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newsfla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3" descr="C:\Documents and Settings\Owner\Desktop\GLB Work In Progress\rmr panel.t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250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5410200" y="3124200"/>
            <a:ext cx="35814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FFC000"/>
                </a:solidFill>
                <a:latin typeface="Cooper Black" pitchFamily="18" charset="0"/>
              </a:rPr>
              <a:t>Our American Style Red Ale is deep amber in color and complex in flavor.  A well balanced beer with medium body and a smooth finish.  This beer is a blend of American and British Malts accented with a healthy dose of American Hops.</a:t>
            </a:r>
          </a:p>
          <a:p>
            <a:pPr algn="ctr"/>
            <a:r>
              <a:rPr lang="en-US" sz="2000">
                <a:solidFill>
                  <a:srgbClr val="FFC000"/>
                </a:solidFill>
                <a:latin typeface="Cooper Black" pitchFamily="18" charset="0"/>
              </a:rPr>
              <a:t>5% a.b.v.</a:t>
            </a:r>
          </a:p>
          <a:p>
            <a:pPr algn="ctr"/>
            <a:endParaRPr lang="en-US" sz="2000">
              <a:solidFill>
                <a:srgbClr val="FFC000"/>
              </a:solidFill>
              <a:latin typeface="Cooper Black" pitchFamily="18" charset="0"/>
            </a:endParaRPr>
          </a:p>
        </p:txBody>
      </p:sp>
    </p:spTree>
  </p:cSld>
  <p:clrMapOvr>
    <a:masterClrMapping/>
  </p:clrMapOvr>
  <p:transition spd="slow" advClick="0" advTm="7000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 descr="2010 wb slide.t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newsfla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2010 shadow slide.tif"/>
          <p:cNvPicPr>
            <a:picLocks noChangeAspect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15425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newsfla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E\Desktop\GLB Work In Progress\bastard slide.jpg"/>
          <p:cNvPicPr>
            <a:picLocks noChangeAspect="1" noChangeArrowheads="1"/>
          </p:cNvPicPr>
          <p:nvPr/>
        </p:nvPicPr>
        <p:blipFill>
          <a:blip r:embed="rId3" cstate="screen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98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newsfla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Z:\Grnd Lake Brewing\Super Chicken\super chick pic4.jpg"/>
          <p:cNvPicPr>
            <a:picLocks noChangeAspect="1" noChangeArrowheads="1"/>
          </p:cNvPicPr>
          <p:nvPr/>
        </p:nvPicPr>
        <p:blipFill>
          <a:blip r:embed="rId3" cstate="screen">
            <a:lum bright="-10000" contrast="10000"/>
          </a:blip>
          <a:srcRect/>
          <a:stretch>
            <a:fillRect/>
          </a:stretch>
        </p:blipFill>
        <p:spPr bwMode="auto">
          <a:xfrm>
            <a:off x="0" y="0"/>
            <a:ext cx="6172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6400800" y="914400"/>
            <a:ext cx="2590800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latin typeface="Cooper Black" pitchFamily="18" charset="0"/>
                <a:cs typeface="Times New Roman" pitchFamily="18" charset="0"/>
              </a:rPr>
              <a:t>An American Barley Wine that is amazing in flavor and body.  Intense and smooth with hints of raisin in the finish. As huge as the mountain it is named after. </a:t>
            </a:r>
          </a:p>
          <a:p>
            <a:pPr algn="ctr"/>
            <a:r>
              <a:rPr lang="en-US" sz="2400">
                <a:solidFill>
                  <a:srgbClr val="000000"/>
                </a:solidFill>
                <a:latin typeface="Cooper Black" pitchFamily="18" charset="0"/>
                <a:cs typeface="Times New Roman" pitchFamily="18" charset="0"/>
              </a:rPr>
              <a:t>11% a.b.v.</a:t>
            </a:r>
            <a:endParaRPr lang="en-US" sz="2400">
              <a:latin typeface="Cooper Black" pitchFamily="18" charset="0"/>
              <a:cs typeface="Times New Roman" pitchFamily="18" charset="0"/>
            </a:endParaRPr>
          </a:p>
          <a:p>
            <a:pPr eaLnBrk="0" hangingPunct="0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7000">
    <p:newsfla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ampler_cmyk.t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newsfla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696200" cy="5908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Brands available in Six Packs are: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White Cap Wheat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Wooly Booger Nut Brown Ale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Plaid Bastard Scotch Ale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Shadow Mountain Stout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Stumpjumper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 IPA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Hoppy’s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 One Ton Pale Ale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Sampler Six Pack with Six Different Brands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	</a:t>
            </a:r>
          </a:p>
          <a:p>
            <a:pPr>
              <a:defRPr/>
            </a:pPr>
            <a:endParaRPr lang="en-US" b="1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endParaRPr lang="en-US" b="1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Brands available only in Sampler Six Packs or at the Brewpub: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Rebel Pale Ale</a:t>
            </a: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	</a:t>
            </a:r>
            <a:r>
              <a:rPr lang="en-US" b="1" dirty="0" err="1">
                <a:solidFill>
                  <a:schemeClr val="bg1"/>
                </a:solidFill>
                <a:latin typeface="+mj-lt"/>
              </a:rPr>
              <a:t>Pumphouse</a:t>
            </a:r>
            <a:r>
              <a:rPr lang="en-US" b="1" dirty="0">
                <a:solidFill>
                  <a:schemeClr val="bg1"/>
                </a:solidFill>
                <a:latin typeface="+mj-lt"/>
              </a:rPr>
              <a:t> Lager</a:t>
            </a:r>
          </a:p>
          <a:p>
            <a:pPr>
              <a:defRPr/>
            </a:pPr>
            <a:endParaRPr lang="en-US" b="1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endParaRPr lang="en-US" b="1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r>
              <a:rPr lang="en-US" b="1" dirty="0">
                <a:solidFill>
                  <a:schemeClr val="bg1"/>
                </a:solidFill>
                <a:latin typeface="+mj-lt"/>
              </a:rPr>
              <a:t>Super Chicken Barley Wine available in 12 ounce bottles sold individually.</a:t>
            </a:r>
          </a:p>
          <a:p>
            <a:pPr>
              <a:defRPr/>
            </a:pPr>
            <a:endParaRPr lang="en-US" b="1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endParaRPr lang="en-US" dirty="0">
              <a:latin typeface="+mj-lt"/>
            </a:endParaRP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 spd="slow" advClick="0" advTm="7000"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 Grand Lake Brewing Company MBAA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Grand Lake Brewing Company MBAA</Template>
  <TotalTime>6</TotalTime>
  <Words>206</Words>
  <Application>Microsoft Office PowerPoint</Application>
  <PresentationFormat>On-screen Show (4:3)</PresentationFormat>
  <Paragraphs>71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The Grand Lake Brewing Company MBAA</vt:lpstr>
      <vt:lpstr>The Grand Lake Brewing Company</vt:lpstr>
      <vt:lpstr>Slide 2</vt:lpstr>
      <vt:lpstr>Our First Brewhouse  2002</vt:lpstr>
      <vt:lpstr>Slide 4</vt:lpstr>
      <vt:lpstr>Grand Lake Parade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Our Handcrafted Beers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Grand Lake Brewing Company</dc:title>
  <dc:creator>Finn Knudsen</dc:creator>
  <cp:lastModifiedBy>Finn Knudsen</cp:lastModifiedBy>
  <cp:revision>2</cp:revision>
  <dcterms:created xsi:type="dcterms:W3CDTF">2010-09-28T16:33:08Z</dcterms:created>
  <dcterms:modified xsi:type="dcterms:W3CDTF">2010-09-28T16:40:05Z</dcterms:modified>
</cp:coreProperties>
</file>